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2"/>
  </p:notesMasterIdLst>
  <p:sldIdLst>
    <p:sldId id="330" r:id="rId7"/>
    <p:sldId id="375" r:id="rId8"/>
    <p:sldId id="361" r:id="rId9"/>
    <p:sldId id="368" r:id="rId10"/>
    <p:sldId id="3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36DD48-2CB0-4392-BCC2-EE1211FF8341}" v="2" dt="2022-02-03T11:42:56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50" autoAdjust="0"/>
    <p:restoredTop sz="78693" autoAdjust="0"/>
  </p:normalViewPr>
  <p:slideViewPr>
    <p:cSldViewPr snapToGrid="0" snapToObjects="1">
      <p:cViewPr varScale="1">
        <p:scale>
          <a:sx n="73" d="100"/>
          <a:sy n="73" d="100"/>
        </p:scale>
        <p:origin x="258" y="66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layingnumbers.com/2019/12/how-to-get-nba-data-using-the-nba_api-python-module-beginner/https:/pypi.org/project/nba-api/" TargetMode="External"/><Relationship Id="rId2" Type="http://schemas.openxmlformats.org/officeDocument/2006/relationships/hyperlink" Target="https://github.com/swar/nba_api/blob/master/docs/table_of_contents.md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3, </a:t>
            </a:r>
            <a:r>
              <a:rPr lang="en-US">
                <a:latin typeface="Helvetica Light" panose="020B0403020202020204" pitchFamily="34" charset="0"/>
              </a:rPr>
              <a:t>Session 2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</a:p>
          <a:p>
            <a:pPr lvl="1"/>
            <a:r>
              <a:rPr lang="en-US" sz="2800" dirty="0"/>
              <a:t>Floating Point/Intro to Regex – Prof. Vuduc class video</a:t>
            </a:r>
          </a:p>
          <a:p>
            <a:pPr lvl="1"/>
            <a:r>
              <a:rPr lang="en-US" sz="2800" dirty="0"/>
              <a:t>Zip, enumerate and lambda Functions</a:t>
            </a:r>
          </a:p>
          <a:p>
            <a:r>
              <a:rPr lang="en-US" sz="3600" dirty="0"/>
              <a:t>Session 2</a:t>
            </a:r>
          </a:p>
          <a:p>
            <a:pPr lvl="1"/>
            <a:r>
              <a:rPr lang="en-US" sz="2800" dirty="0"/>
              <a:t>Intro to Nested Data</a:t>
            </a:r>
          </a:p>
          <a:p>
            <a:pPr lvl="1"/>
            <a:r>
              <a:rPr lang="en-US" sz="2800" dirty="0"/>
              <a:t>Nested Data Example – NBA Data</a:t>
            </a:r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400169"/>
          </a:xfrm>
        </p:spPr>
        <p:txBody>
          <a:bodyPr>
            <a:normAutofit fontScale="90000"/>
          </a:bodyPr>
          <a:lstStyle/>
          <a:p>
            <a:r>
              <a:rPr lang="en-US" dirty="0"/>
              <a:t>Advanced Nested Data (NBA example)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627654"/>
            <a:ext cx="11430000" cy="602962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Why so much emphasis on nested data structures?</a:t>
            </a:r>
          </a:p>
          <a:p>
            <a:r>
              <a:rPr lang="en-US" dirty="0"/>
              <a:t>Let’s look at the notebooks leading up to MT1</a:t>
            </a:r>
          </a:p>
          <a:p>
            <a:pPr lvl="1"/>
            <a:r>
              <a:rPr lang="en-US" dirty="0"/>
              <a:t>NB 1 – Intro to variables and nesting (student grades)</a:t>
            </a:r>
          </a:p>
          <a:p>
            <a:pPr lvl="1"/>
            <a:r>
              <a:rPr lang="en-US" dirty="0"/>
              <a:t>NB 2 – Association rule mining (in a nested data structure)</a:t>
            </a:r>
          </a:p>
          <a:p>
            <a:pPr lvl="1"/>
            <a:r>
              <a:rPr lang="en-US" dirty="0"/>
              <a:t>NB 4 – Underlying number data storage (numbers as strings in a complex data structure)</a:t>
            </a:r>
          </a:p>
          <a:p>
            <a:pPr lvl="1"/>
            <a:r>
              <a:rPr lang="en-US" dirty="0"/>
              <a:t>NB 5 – String manipulation/regex (in a complex and nested HTML data structure)</a:t>
            </a:r>
          </a:p>
          <a:p>
            <a:r>
              <a:rPr lang="en-US" dirty="0"/>
              <a:t>What is the common theme here?</a:t>
            </a:r>
          </a:p>
          <a:p>
            <a:pPr lvl="1"/>
            <a:r>
              <a:rPr lang="en-US" dirty="0"/>
              <a:t>We are doing more complex coding, within the framework of the data structure.</a:t>
            </a:r>
          </a:p>
          <a:p>
            <a:pPr lvl="1"/>
            <a:r>
              <a:rPr lang="en-US" dirty="0"/>
              <a:t>So, we must understand how to address the underlying data structures, in order to perform the required operations/manipulations.</a:t>
            </a:r>
          </a:p>
          <a:p>
            <a:pPr lvl="1"/>
            <a:r>
              <a:rPr lang="en-US" dirty="0"/>
              <a:t>With practice, directly addressing each element of the data structure should become “2</a:t>
            </a:r>
            <a:r>
              <a:rPr lang="en-US" baseline="30000" dirty="0"/>
              <a:t>nd</a:t>
            </a:r>
            <a:r>
              <a:rPr lang="en-US" dirty="0"/>
              <a:t> nature”, so that you can focus on the data manipulations of the exercise requirements.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383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400169"/>
          </a:xfrm>
        </p:spPr>
        <p:txBody>
          <a:bodyPr>
            <a:normAutofit fontScale="90000"/>
          </a:bodyPr>
          <a:lstStyle/>
          <a:p>
            <a:r>
              <a:rPr lang="en-US" dirty="0"/>
              <a:t>Advanced Nested Data (NBA example) -- 2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90863"/>
            <a:ext cx="11430000" cy="5566414"/>
          </a:xfrm>
        </p:spPr>
        <p:txBody>
          <a:bodyPr>
            <a:normAutofit/>
          </a:bodyPr>
          <a:lstStyle/>
          <a:p>
            <a:r>
              <a:rPr lang="en-US" dirty="0"/>
              <a:t>We will use the NBA data as an example to work through.</a:t>
            </a:r>
          </a:p>
          <a:p>
            <a:r>
              <a:rPr lang="en-US" dirty="0"/>
              <a:t>All of this is in Google Colab (links in Piazza)</a:t>
            </a:r>
          </a:p>
          <a:p>
            <a:r>
              <a:rPr lang="en-US" dirty="0"/>
              <a:t>For those interested, the below are links to the data and NBA API:</a:t>
            </a:r>
          </a:p>
          <a:p>
            <a:pPr lvl="1"/>
            <a:r>
              <a:rPr lang="en-US" dirty="0">
                <a:hlinkClick r:id="rId2"/>
              </a:rPr>
              <a:t>https://github.com/swar/nba_api/blob/master/docs/table_of_contents.md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https://www.playingnumbers.com/2019/12/how-to-get-nba-data-using-the-nba_api-python-module-beginner/</a:t>
            </a:r>
          </a:p>
          <a:p>
            <a:pPr lvl="1"/>
            <a:r>
              <a:rPr lang="en-US" dirty="0">
                <a:hlinkClick r:id="rId3"/>
              </a:rPr>
              <a:t>https://pypi.org/project/nba-api/</a:t>
            </a:r>
            <a:endParaRPr lang="en-US" dirty="0"/>
          </a:p>
          <a:p>
            <a:r>
              <a:rPr lang="en-US" dirty="0"/>
              <a:t>This was the data source for a project in CSE6242.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963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1931</TotalTime>
  <Words>327</Words>
  <Application>Microsoft Office PowerPoint</Application>
  <PresentationFormat>Widescreen</PresentationFormat>
  <Paragraphs>30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Calibri</vt:lpstr>
      <vt:lpstr>Helvetica</vt:lpstr>
      <vt:lpstr>Helvetica Light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Advanced Nested Data (NBA example)</vt:lpstr>
      <vt:lpstr>Advanced Nested Data (NBA example) -- 2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279</cp:revision>
  <dcterms:created xsi:type="dcterms:W3CDTF">2016-03-09T16:46:53Z</dcterms:created>
  <dcterms:modified xsi:type="dcterms:W3CDTF">2023-01-07T12:56:03Z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